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80" r:id="rId3"/>
    <p:sldId id="281" r:id="rId4"/>
    <p:sldId id="282" r:id="rId5"/>
    <p:sldId id="283" r:id="rId6"/>
    <p:sldId id="305" r:id="rId7"/>
    <p:sldId id="284" r:id="rId8"/>
    <p:sldId id="285" r:id="rId9"/>
    <p:sldId id="307" r:id="rId10"/>
    <p:sldId id="306" r:id="rId11"/>
    <p:sldId id="308" r:id="rId12"/>
    <p:sldId id="309" r:id="rId13"/>
    <p:sldId id="371" r:id="rId14"/>
    <p:sldId id="372" r:id="rId15"/>
    <p:sldId id="310" r:id="rId16"/>
    <p:sldId id="299" r:id="rId17"/>
    <p:sldId id="286" r:id="rId18"/>
    <p:sldId id="287" r:id="rId19"/>
    <p:sldId id="288" r:id="rId20"/>
    <p:sldId id="312" r:id="rId21"/>
    <p:sldId id="313" r:id="rId22"/>
    <p:sldId id="373" r:id="rId23"/>
    <p:sldId id="374" r:id="rId24"/>
    <p:sldId id="375" r:id="rId25"/>
    <p:sldId id="376" r:id="rId26"/>
    <p:sldId id="377" r:id="rId27"/>
    <p:sldId id="379" r:id="rId28"/>
    <p:sldId id="380" r:id="rId29"/>
    <p:sldId id="314" r:id="rId30"/>
    <p:sldId id="315" r:id="rId31"/>
    <p:sldId id="316" r:id="rId32"/>
    <p:sldId id="317" r:id="rId33"/>
    <p:sldId id="289" r:id="rId34"/>
    <p:sldId id="290" r:id="rId35"/>
    <p:sldId id="318" r:id="rId36"/>
    <p:sldId id="319" r:id="rId37"/>
    <p:sldId id="320" r:id="rId38"/>
    <p:sldId id="291" r:id="rId39"/>
    <p:sldId id="292" r:id="rId40"/>
    <p:sldId id="293" r:id="rId41"/>
    <p:sldId id="321" r:id="rId42"/>
    <p:sldId id="322" r:id="rId43"/>
    <p:sldId id="323" r:id="rId44"/>
    <p:sldId id="324" r:id="rId45"/>
    <p:sldId id="327" r:id="rId46"/>
    <p:sldId id="328" r:id="rId47"/>
    <p:sldId id="329" r:id="rId48"/>
    <p:sldId id="330" r:id="rId49"/>
    <p:sldId id="331" r:id="rId50"/>
    <p:sldId id="438" r:id="rId51"/>
    <p:sldId id="439" r:id="rId52"/>
    <p:sldId id="325" r:id="rId53"/>
    <p:sldId id="326" r:id="rId54"/>
    <p:sldId id="332" r:id="rId55"/>
    <p:sldId id="333" r:id="rId56"/>
    <p:sldId id="294" r:id="rId57"/>
    <p:sldId id="335" r:id="rId58"/>
    <p:sldId id="336" r:id="rId59"/>
    <p:sldId id="295" r:id="rId60"/>
    <p:sldId id="441" r:id="rId61"/>
    <p:sldId id="297" r:id="rId62"/>
    <p:sldId id="440" r:id="rId63"/>
    <p:sldId id="298" r:id="rId64"/>
    <p:sldId id="338" r:id="rId65"/>
    <p:sldId id="339" r:id="rId66"/>
    <p:sldId id="300" r:id="rId67"/>
    <p:sldId id="340" r:id="rId68"/>
    <p:sldId id="345" r:id="rId69"/>
    <p:sldId id="442" r:id="rId70"/>
    <p:sldId id="443" r:id="rId71"/>
    <p:sldId id="444" r:id="rId72"/>
    <p:sldId id="301" r:id="rId73"/>
    <p:sldId id="346" r:id="rId74"/>
    <p:sldId id="341" r:id="rId75"/>
    <p:sldId id="342" r:id="rId76"/>
    <p:sldId id="343" r:id="rId77"/>
    <p:sldId id="302" r:id="rId78"/>
    <p:sldId id="347" r:id="rId79"/>
    <p:sldId id="348" r:id="rId80"/>
    <p:sldId id="349" r:id="rId81"/>
    <p:sldId id="350" r:id="rId82"/>
    <p:sldId id="303" r:id="rId83"/>
    <p:sldId id="304" r:id="rId84"/>
    <p:sldId id="351" r:id="rId85"/>
    <p:sldId id="352" r:id="rId86"/>
    <p:sldId id="296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-1494" y="-96"/>
      </p:cViewPr>
      <p:guideLst>
        <p:guide orient="horz" pos="212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7.xml"/><Relationship Id="rId89" Type="http://schemas.openxmlformats.org/officeDocument/2006/relationships/handoutMaster" Target="handoutMasters/handoutMaster1.xml"/><Relationship Id="rId88" Type="http://schemas.openxmlformats.org/officeDocument/2006/relationships/notesMaster" Target="notesMasters/notesMaster1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C828E-551C-344D-88CB-4E228CABB3E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D3A48-08EC-6C4D-B61F-FFAEF68E8A7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0C76B-884A-9B45-AA14-51E4A9967FD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D3050-06EE-BC47-9F0D-D777D21F70C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DCCB-E609-5A48-BEDC-5A30072E2A2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E336-74A8-ED43-B9CF-15D33DB98FD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A0B7B-A113-004B-98AF-F6954965FA4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1929-8A07-074C-BA41-0751E1C6C98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42D5-148A-9F44-95EF-3F32DF51CBE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791D-A532-1B4A-AD78-8235E613024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36258-00E8-9A4D-A3BA-4203639C98B1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C21-7B40-DD47-9ED0-3C83C0AF7DB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B879-EFCB-D04D-8C10-BCCA988C5AA8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0560-7B86-494E-B624-280066CC4CB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7774C-FEFC-F64C-B7DF-423D9BFC48EC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CFA612F-6BDA-6245-A30F-ADF16CDF039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emf"/><Relationship Id="rId3" Type="http://schemas.openxmlformats.org/officeDocument/2006/relationships/hyperlink" Target="http://www.industriallogic.com/wp-content/uploads/2005/09/smellstorefactorings.pdf" TargetMode="External"/><Relationship Id="rId2" Type="http://schemas.openxmlformats.org/officeDocument/2006/relationships/hyperlink" Target="http://www.refactoring.com/catalog/" TargetMode="External"/><Relationship Id="rId1" Type="http://schemas.openxmlformats.org/officeDocument/2006/relationships/hyperlink" Target="http://blog.codinghorror.com/code-smell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Refactoring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Yuqun</a:t>
            </a:r>
            <a:r>
              <a:rPr lang="en-US" dirty="0" smtClean="0"/>
              <a:t> Zhang</a:t>
            </a:r>
            <a:endParaRPr lang="en-US" dirty="0" smtClean="0"/>
          </a:p>
          <a:p>
            <a:r>
              <a:rPr lang="en-US" smtClean="0"/>
              <a:t>CS 304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one class doing work that should be done by two different classes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Create a new class and move the relevant fields and methods from the old class to the new class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Class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0644" y="1375127"/>
            <a:ext cx="2374900" cy="214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79" y="3521427"/>
            <a:ext cx="64897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Some codes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class Person...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private String name;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private TelephoneNumber officeTelephone = new                            TelephoneNumber();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public String getName(){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    return name;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public String getTelephoneNumber(){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    return officeTelephone.getTelephoneNumber();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Some codes (continued.)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class TelephoneNumber...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private String number;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private String areacode;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public String getTelephoneNumber(){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    return (“(“ + areacode + “) ” + number);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/>
          </a:p>
          <a:p>
            <a:r>
              <a:rPr lang="en-US" altLang="zh-CN"/>
              <a:t> 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Method Pattern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Template Method describes the skeleton </a:t>
            </a:r>
            <a:br>
              <a:rPr lang="en-US" dirty="0" smtClean="0"/>
            </a:br>
            <a:r>
              <a:rPr lang="en-US" dirty="0" smtClean="0"/>
              <a:t>behavior of a method</a:t>
            </a:r>
            <a:endParaRPr lang="en-US" dirty="0" smtClean="0"/>
          </a:p>
          <a:p>
            <a:pPr lvl="1"/>
            <a:r>
              <a:rPr lang="en-US" dirty="0" smtClean="0"/>
              <a:t>Defers some </a:t>
            </a:r>
            <a:r>
              <a:rPr lang="en-US" dirty="0" err="1" smtClean="0"/>
              <a:t>substeps</a:t>
            </a:r>
            <a:r>
              <a:rPr lang="en-US" dirty="0" smtClean="0"/>
              <a:t> to</a:t>
            </a:r>
            <a:br>
              <a:rPr lang="en-US" dirty="0" smtClean="0"/>
            </a:br>
            <a:r>
              <a:rPr lang="en-US" dirty="0" smtClean="0"/>
              <a:t>subclasses</a:t>
            </a:r>
            <a:endParaRPr lang="en-US" dirty="0" smtClean="0"/>
          </a:p>
          <a:p>
            <a:r>
              <a:rPr lang="en-US" dirty="0" smtClean="0"/>
              <a:t>By defining the “primitive</a:t>
            </a:r>
            <a:br>
              <a:rPr lang="en-US" dirty="0" smtClean="0"/>
            </a:br>
            <a:r>
              <a:rPr lang="en-US" dirty="0" smtClean="0"/>
              <a:t>operations” comprising </a:t>
            </a:r>
            <a:br>
              <a:rPr lang="en-US" dirty="0"/>
            </a:br>
            <a:r>
              <a:rPr lang="en-US" dirty="0" smtClean="0"/>
              <a:t>the template method, the</a:t>
            </a:r>
            <a:br>
              <a:rPr lang="en-US" dirty="0" smtClean="0"/>
            </a:br>
            <a:r>
              <a:rPr lang="en-US" dirty="0" smtClean="0"/>
              <a:t>subclasses provide different</a:t>
            </a:r>
            <a:br>
              <a:rPr lang="en-US" dirty="0" smtClean="0"/>
            </a:br>
            <a:r>
              <a:rPr lang="en-US" dirty="0" smtClean="0"/>
              <a:t>behaviors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0889" y="2091894"/>
            <a:ext cx="4255911" cy="4410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Smells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9838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Comments</a:t>
            </a:r>
            <a:endParaRPr lang="en-US" sz="2000" dirty="0" smtClean="0"/>
          </a:p>
          <a:p>
            <a:pPr lvl="1"/>
            <a:r>
              <a:rPr lang="en-US" sz="1800" dirty="0" smtClean="0"/>
              <a:t>There’s a fine line between comments that illuminate and comments that obscure</a:t>
            </a:r>
            <a:endParaRPr lang="en-US" sz="1800" dirty="0" smtClean="0"/>
          </a:p>
          <a:p>
            <a:pPr lvl="1"/>
            <a:r>
              <a:rPr lang="en-US" sz="1800" dirty="0" smtClean="0"/>
              <a:t>Make sure comments are actually needed; if possible, refactor the code so that the comments aren’t required</a:t>
            </a:r>
            <a:endParaRPr lang="en-US" sz="1800" dirty="0" smtClean="0"/>
          </a:p>
          <a:p>
            <a:pPr lvl="2"/>
            <a:r>
              <a:rPr lang="en-US" sz="1600" dirty="0" smtClean="0"/>
              <a:t>Copious comments can be indicative of bad code</a:t>
            </a:r>
            <a:endParaRPr lang="en-US" sz="1600" dirty="0" smtClean="0"/>
          </a:p>
          <a:p>
            <a:r>
              <a:rPr lang="en-US" sz="2000" dirty="0" smtClean="0"/>
              <a:t>Naming</a:t>
            </a:r>
            <a:endParaRPr lang="en-US" sz="2000" dirty="0" smtClean="0"/>
          </a:p>
          <a:p>
            <a:pPr lvl="1"/>
            <a:r>
              <a:rPr lang="en-US" sz="1800" dirty="0" smtClean="0"/>
              <a:t>Avoid placing types in method or variable names (because if you change the type, you’ll have to change the name)</a:t>
            </a:r>
            <a:endParaRPr lang="en-US" sz="1800" dirty="0" smtClean="0"/>
          </a:p>
          <a:p>
            <a:pPr lvl="1"/>
            <a:r>
              <a:rPr lang="en-US" sz="1800" dirty="0" smtClean="0"/>
              <a:t>Make sure that the names of methods and variables succinctly describe what the purpose is</a:t>
            </a:r>
            <a:endParaRPr lang="en-US" sz="1800" dirty="0" smtClean="0"/>
          </a:p>
          <a:p>
            <a:pPr lvl="1"/>
            <a:r>
              <a:rPr lang="en-US" sz="1800" dirty="0" smtClean="0"/>
              <a:t>Pick a standard way of naming things and stick with it; </a:t>
            </a:r>
            <a:br>
              <a:rPr lang="en-US" sz="1800" dirty="0" smtClean="0"/>
            </a:br>
            <a:r>
              <a:rPr lang="en-US" sz="1800" dirty="0" smtClean="0"/>
              <a:t>make sure that analog functions have analog names </a:t>
            </a:r>
            <a:br>
              <a:rPr lang="en-US" sz="1800" dirty="0" smtClean="0"/>
            </a:br>
            <a:r>
              <a:rPr lang="en-US" sz="1800" dirty="0" smtClean="0"/>
              <a:t>(e.g., if you can open() you ought to be able to close())</a:t>
            </a:r>
            <a:endParaRPr lang="en-US" sz="1800" dirty="0" smtClean="0"/>
          </a:p>
          <a:p>
            <a:r>
              <a:rPr lang="en-US" sz="2000" dirty="0" smtClean="0"/>
              <a:t>Dead code</a:t>
            </a:r>
            <a:endParaRPr lang="en-US" sz="2000" dirty="0" smtClean="0"/>
          </a:p>
          <a:p>
            <a:pPr lvl="1"/>
            <a:r>
              <a:rPr lang="en-US" sz="1800" dirty="0" smtClean="0"/>
              <a:t>Delete it. Use version control.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0646" y="4562222"/>
            <a:ext cx="1721645" cy="1972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long methods are more likely to share duplicated code/logic</a:t>
            </a:r>
            <a:endParaRPr lang="en-US" dirty="0" smtClean="0"/>
          </a:p>
          <a:p>
            <a:r>
              <a:rPr lang="en-US" dirty="0" smtClean="0"/>
              <a:t>Small methods help explain code</a:t>
            </a:r>
            <a:endParaRPr lang="en-US" dirty="0" smtClean="0"/>
          </a:p>
          <a:p>
            <a:pPr lvl="1"/>
            <a:r>
              <a:rPr lang="en-US" dirty="0" smtClean="0"/>
              <a:t>If you don’t understand a long method, breaking it into smaller, well named methods helps readability</a:t>
            </a:r>
            <a:endParaRPr lang="en-US" dirty="0" smtClean="0"/>
          </a:p>
          <a:p>
            <a:r>
              <a:rPr lang="en-US" dirty="0" smtClean="0"/>
              <a:t>Systems with smaller methods tend to be easier to extend and maintain</a:t>
            </a:r>
            <a:endParaRPr lang="en-US" dirty="0" smtClean="0"/>
          </a:p>
          <a:p>
            <a:r>
              <a:rPr lang="en-US" dirty="0" smtClean="0"/>
              <a:t>Summary: all other things being equal, a </a:t>
            </a:r>
            <a:br>
              <a:rPr lang="en-US" dirty="0" smtClean="0"/>
            </a:br>
            <a:r>
              <a:rPr lang="en-US" dirty="0" smtClean="0"/>
              <a:t>shorter method is easier to read, easier to</a:t>
            </a:r>
            <a:br>
              <a:rPr lang="en-US" dirty="0" smtClean="0"/>
            </a:br>
            <a:r>
              <a:rPr lang="en-US" dirty="0" smtClean="0"/>
              <a:t>understand, and easier to troubleshoot</a:t>
            </a:r>
            <a:endParaRPr lang="en-US" dirty="0" smtClean="0"/>
          </a:p>
          <a:p>
            <a:r>
              <a:rPr lang="en-US" dirty="0" smtClean="0"/>
              <a:t>Potential useful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8064A2"/>
                </a:solidFill>
              </a:rPr>
              <a:t>Extract method </a:t>
            </a:r>
            <a:r>
              <a:rPr lang="en-US" dirty="0" smtClean="0"/>
              <a:t>(vast majority of the time)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0" y="457200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often happens when we code before careful design or prototype a design and then keep building it</a:t>
            </a:r>
            <a:endParaRPr lang="en-US" dirty="0" smtClean="0"/>
          </a:p>
          <a:p>
            <a:r>
              <a:rPr lang="en-US" dirty="0" smtClean="0"/>
              <a:t>Too many instance variables</a:t>
            </a:r>
            <a:endParaRPr lang="en-US" dirty="0" smtClean="0"/>
          </a:p>
          <a:p>
            <a:pPr lvl="1"/>
            <a:r>
              <a:rPr lang="en-US" dirty="0" smtClean="0"/>
              <a:t>A class is trying to do too much</a:t>
            </a:r>
            <a:endParaRPr lang="en-US" dirty="0" smtClean="0"/>
          </a:p>
          <a:p>
            <a:pPr lvl="1"/>
            <a:r>
              <a:rPr lang="en-US" dirty="0" smtClean="0"/>
              <a:t>The class has too many responsibilities</a:t>
            </a:r>
            <a:endParaRPr lang="en-US" dirty="0" smtClean="0"/>
          </a:p>
          <a:p>
            <a:pPr lvl="0"/>
            <a:r>
              <a:rPr lang="en-US" sz="2400" dirty="0" smtClean="0">
                <a:solidFill>
                  <a:srgbClr val="FF0000"/>
                </a:solidFill>
              </a:rPr>
              <a:t>Single Responsibility Principle</a:t>
            </a:r>
            <a:r>
              <a:rPr lang="en-US" sz="2400" dirty="0" smtClean="0"/>
              <a:t>: one class should be responsible for only one functional purpose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Extract class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Extract subclass</a:t>
            </a:r>
            <a:endParaRPr lang="en-US" b="1" dirty="0" smtClean="0">
              <a:solidFill>
                <a:schemeClr val="accent6"/>
              </a:solidFill>
            </a:endParaRPr>
          </a:p>
          <a:p>
            <a:pPr lvl="2"/>
            <a:r>
              <a:rPr lang="en-US" dirty="0" smtClean="0"/>
              <a:t>Hint: look for common prefixes/suffixes in identifiers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Observer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2"/>
            <a:r>
              <a:rPr lang="en-US" dirty="0" smtClean="0"/>
              <a:t>Common for GUIs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0" y="4711700"/>
            <a:ext cx="1905000" cy="176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Parameter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lists of parameters (common in procedural programming) are likely to be </a:t>
            </a:r>
            <a:r>
              <a:rPr lang="en-US" b="1" dirty="0" smtClean="0">
                <a:solidFill>
                  <a:srgbClr val="C0504D"/>
                </a:solidFill>
              </a:rPr>
              <a:t>volatile</a:t>
            </a:r>
            <a:endParaRPr lang="en-US" b="1" dirty="0" smtClean="0">
              <a:solidFill>
                <a:srgbClr val="C0504D"/>
              </a:solidFill>
            </a:endParaRPr>
          </a:p>
          <a:p>
            <a:pPr lvl="1"/>
            <a:r>
              <a:rPr lang="en-US" dirty="0" smtClean="0"/>
              <a:t>i.e., likely to change often and rapidly</a:t>
            </a:r>
            <a:endParaRPr lang="en-US" dirty="0" smtClean="0"/>
          </a:p>
          <a:p>
            <a:r>
              <a:rPr lang="en-US" dirty="0" smtClean="0"/>
              <a:t>Consider which parameters are essential</a:t>
            </a:r>
            <a:endParaRPr lang="en-US" dirty="0" smtClean="0"/>
          </a:p>
          <a:p>
            <a:pPr lvl="1"/>
            <a:r>
              <a:rPr lang="en-US" dirty="0" smtClean="0"/>
              <a:t>Leave the rest to the object to track down as necessary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4"/>
                </a:solidFill>
              </a:rPr>
              <a:t>Replace parameter with method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1F497D"/>
                </a:solidFill>
              </a:rPr>
              <a:t>Introduce parameter object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3"/>
                </a:solidFill>
              </a:rPr>
              <a:t>Preserve whole object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445249" y="5104315"/>
            <a:ext cx="2586567" cy="1451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Parameter with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object invokes a method then passes the result as a parameter for a method</a:t>
            </a:r>
            <a:endParaRPr lang="en-US" dirty="0" smtClean="0"/>
          </a:p>
          <a:p>
            <a:pPr lvl="1"/>
            <a:r>
              <a:rPr lang="en-US" dirty="0" smtClean="0"/>
              <a:t>The receiver can also invoke this method</a:t>
            </a:r>
            <a:endParaRPr lang="en-US" dirty="0" smtClean="0"/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Why the indirection? Remove the parameter and let the receiver invoke the method.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Refactoring?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2440"/>
            <a:ext cx="8229600" cy="4876800"/>
          </a:xfrm>
        </p:spPr>
        <p:txBody>
          <a:bodyPr/>
          <a:lstStyle/>
          <a:p>
            <a:r>
              <a:rPr lang="en-US" dirty="0" smtClean="0"/>
              <a:t>Semantic-preserving program transformations</a:t>
            </a:r>
            <a:endParaRPr lang="en-US" dirty="0" smtClean="0"/>
          </a:p>
          <a:p>
            <a:pPr lvl="1"/>
            <a:r>
              <a:rPr lang="en-US" dirty="0" smtClean="0"/>
              <a:t>A change made to the internal structure of a program without modifying its observable behavior to make it</a:t>
            </a:r>
            <a:endParaRPr lang="en-US" dirty="0" smtClean="0"/>
          </a:p>
          <a:p>
            <a:pPr lvl="2"/>
            <a:r>
              <a:rPr lang="en-US" dirty="0" smtClean="0"/>
              <a:t>Easier to understand</a:t>
            </a:r>
            <a:endParaRPr lang="en-US" dirty="0" smtClean="0"/>
          </a:p>
          <a:p>
            <a:pPr lvl="2"/>
            <a:r>
              <a:rPr lang="en-US" dirty="0" smtClean="0"/>
              <a:t>Cheaper to modify</a:t>
            </a:r>
            <a:endParaRPr lang="en-US" dirty="0" smtClean="0"/>
          </a:p>
          <a:p>
            <a:r>
              <a:rPr lang="en-US" b="1" dirty="0" smtClean="0">
                <a:solidFill>
                  <a:schemeClr val="accent2"/>
                </a:solidFill>
              </a:rPr>
              <a:t>Refactoring patterns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/>
              <a:t>“Improving the design after the code has been written”</a:t>
            </a:r>
            <a:endParaRPr lang="en-US" dirty="0" smtClean="0"/>
          </a:p>
          <a:p>
            <a:pPr lvl="2"/>
            <a:r>
              <a:rPr lang="en-US" dirty="0" smtClean="0"/>
              <a:t>Seems a bit odd since we usually design first then code</a:t>
            </a:r>
            <a:endParaRPr lang="en-US" dirty="0" smtClean="0"/>
          </a:p>
          <a:p>
            <a:pPr lvl="2"/>
            <a:r>
              <a:rPr lang="en-US" dirty="0" smtClean="0"/>
              <a:t>Refactoring usually entails small changes with large cumulative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Replace Parameter with Method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006600"/>
            <a:ext cx="6096000" cy="96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3173585"/>
            <a:ext cx="1244600" cy="149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842933"/>
            <a:ext cx="60960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Some codes (originally)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public double getPrice(){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int basePrice = quantity * itemPrice;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int discountLevel;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if (quantity &gt; 100) discountLevel = 2;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else discountLevel = 1;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double finalPrice = discoutedPrice (basePrice, discountLevel);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return finalPrice;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private double discountedPrice (int basePrice, int discountLevel)  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if (discountLevel == 2) return basePrice * 0.1;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else return basePrice * 0.05;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Some codes (originally)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public double getPrice(){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int basePrice = quantity * itemPrice;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int discountLevel;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</a:t>
            </a:r>
            <a:r>
              <a:rPr lang="en-US" altLang="zh-CN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if (quantity &gt; 100) discountLevel = 2;</a:t>
            </a:r>
            <a:endParaRPr lang="en-US" altLang="zh-CN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    else discountLevel = 1;</a:t>
            </a:r>
            <a:endParaRPr lang="en-US" altLang="zh-CN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double finalPrice = discoutedPrice (basePrice, discountLevel);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return finalPrice;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private double discountedPrice (int basePrice, int discountLevel)  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if (discountLevel == 2) return basePrice * 0.1;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else return basePrice * 0.05;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Some codes (Initial modification)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public double getPrice(){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    int basePrice = quantity * itemPrice;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    int discountLevel = </a:t>
            </a:r>
            <a:r>
              <a:rPr lang="en-US" altLang="zh-CN" sz="2000" b="1">
                <a:latin typeface="Courier New" panose="02070309020205020404" charset="0"/>
                <a:cs typeface="Courier New" panose="02070309020205020404" charset="0"/>
              </a:rPr>
              <a:t>getDiscountLevel</a:t>
            </a:r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();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    double finalPrice = discoutedPrice (basePrice, discountLevel);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    return finalPrice;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private int getDiscountLevel ()  {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   </a:t>
            </a:r>
            <a:r>
              <a:rPr lang="en-US" altLang="zh-CN" sz="2000">
                <a:latin typeface="Courier New" panose="02070309020205020404" charset="0"/>
                <a:cs typeface="Courier New" panose="02070309020205020404" charset="0"/>
                <a:sym typeface="+mn-ea"/>
              </a:rPr>
              <a:t> if (quantity &gt; 100) discountLevel = 2;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  <a:sym typeface="+mn-ea"/>
              </a:rPr>
              <a:t>    else discountLevel = 1;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Some codes (a little further)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private double discountedPrice (int basePrice, int discountLevel)  {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    if (</a:t>
            </a:r>
            <a:r>
              <a:rPr lang="en-US" altLang="zh-CN" sz="2000" b="1">
                <a:latin typeface="Courier New" panose="02070309020205020404" charset="0"/>
                <a:cs typeface="Courier New" panose="02070309020205020404" charset="0"/>
              </a:rPr>
              <a:t>getDiscountLevel</a:t>
            </a:r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() == 2) return basePrice * 0.1;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    else return basePrice * 0.05;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Some codes (Now what do we have)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public double getPrice(){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int basePrice = quantity * itemPrice;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int discountLevel = getDiscountLevel();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double finalPrice = discoutedPrice (basePrice);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return finalPrice;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private double discountedPrice (int basePrice)  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if (getDiscountLevel() == 2) return basePrice * 0.1;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else return basePrice * 0.05;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Some codes (Something is not necessary)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 sz="2220">
                <a:latin typeface="Courier New" panose="02070309020205020404" charset="0"/>
                <a:cs typeface="Courier New" panose="02070309020205020404" charset="0"/>
              </a:rPr>
              <a:t>public double getPrice(){</a:t>
            </a:r>
            <a:endParaRPr lang="en-US" altLang="zh-CN" sz="222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220">
                <a:latin typeface="Courier New" panose="02070309020205020404" charset="0"/>
                <a:cs typeface="Courier New" panose="02070309020205020404" charset="0"/>
              </a:rPr>
              <a:t>    int basePrice = quantity * itemPrice;</a:t>
            </a:r>
            <a:endParaRPr lang="en-US" altLang="zh-CN" sz="222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220">
                <a:latin typeface="Courier New" panose="02070309020205020404" charset="0"/>
                <a:cs typeface="Courier New" panose="02070309020205020404" charset="0"/>
              </a:rPr>
              <a:t>    </a:t>
            </a:r>
            <a:r>
              <a:rPr lang="en-US" altLang="zh-CN" sz="2220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int discountLevel = getDiscountLevel();</a:t>
            </a:r>
            <a:endParaRPr lang="en-US" altLang="zh-CN" sz="2220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220">
                <a:latin typeface="Courier New" panose="02070309020205020404" charset="0"/>
                <a:cs typeface="Courier New" panose="02070309020205020404" charset="0"/>
              </a:rPr>
              <a:t>    double finalPrice = discoutedPrice (basePrice);</a:t>
            </a:r>
            <a:endParaRPr lang="en-US" altLang="zh-CN" sz="222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220">
                <a:latin typeface="Courier New" panose="02070309020205020404" charset="0"/>
                <a:cs typeface="Courier New" panose="02070309020205020404" charset="0"/>
              </a:rPr>
              <a:t>    return finalPrice;</a:t>
            </a:r>
            <a:endParaRPr lang="en-US" altLang="zh-CN" sz="222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22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2220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 sz="222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220">
                <a:latin typeface="Courier New" panose="02070309020205020404" charset="0"/>
                <a:cs typeface="Courier New" panose="02070309020205020404" charset="0"/>
              </a:rPr>
              <a:t>private double discountedPrice (int basePrice)  {</a:t>
            </a:r>
            <a:endParaRPr lang="en-US" altLang="zh-CN" sz="222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220">
                <a:latin typeface="Courier New" panose="02070309020205020404" charset="0"/>
                <a:cs typeface="Courier New" panose="02070309020205020404" charset="0"/>
              </a:rPr>
              <a:t>    if (getDiscountLevel() == 2) return basePrice * 0.1;</a:t>
            </a:r>
            <a:endParaRPr lang="en-US" altLang="zh-CN" sz="222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220">
                <a:latin typeface="Courier New" panose="02070309020205020404" charset="0"/>
                <a:cs typeface="Courier New" panose="02070309020205020404" charset="0"/>
              </a:rPr>
              <a:t>    else return basePrice * 0.05;</a:t>
            </a:r>
            <a:endParaRPr lang="en-US" altLang="zh-CN" sz="222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22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222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Some codes (final version)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public double getPrice(){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    return discountedPrice();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private double discountedPrice ()  {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    if (getDiscountLevel() == 2) return getBasePrice() * 0.1;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    else return getBasePrice() * 0.05;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private double getBasePrice(){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    return quantity * itemPrice;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200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Parameter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a group of parameters that naturally (often) go together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Replace them with a single object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Parameter Object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0" y="1524000"/>
            <a:ext cx="4025900" cy="157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3098800"/>
            <a:ext cx="11811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4700411"/>
            <a:ext cx="3073400" cy="154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Refactor?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degenerates under maintenance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Code was poorly written to begin with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Preserve Whole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get a bunch of values from an object but then pass those objects together to another method call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Maybe you should just pass the whole object instead.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Preserve Whole Object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1524000"/>
            <a:ext cx="78994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667000"/>
            <a:ext cx="1028700" cy="151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4447822"/>
            <a:ext cx="7886700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Divergent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 change a particular class in different ways for different reasons</a:t>
            </a:r>
            <a:endParaRPr lang="en-US" dirty="0" smtClean="0"/>
          </a:p>
          <a:p>
            <a:pPr lvl="1"/>
            <a:r>
              <a:rPr lang="en-US" dirty="0" smtClean="0"/>
              <a:t>Separating divergent responsibilities decreases the chance that one change negatively affects a different function</a:t>
            </a:r>
            <a:endParaRPr lang="en-US" dirty="0" smtClean="0"/>
          </a:p>
          <a:p>
            <a:pPr lvl="1"/>
            <a:r>
              <a:rPr lang="en-US" dirty="0" smtClean="0"/>
              <a:t>E.g., in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class X</a:t>
            </a:r>
            <a:r>
              <a:rPr lang="en-US" dirty="0" smtClean="0"/>
              <a:t>, change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mA()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mB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dirty="0" smtClean="0"/>
              <a:t>, and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mC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dirty="0" smtClean="0"/>
              <a:t> every time we add a new database; change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mD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mE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dirty="0" smtClean="0"/>
              <a:t>, and </a:t>
            </a:r>
            <a:r>
              <a:rPr lang="en-US" dirty="0">
                <a:latin typeface="Courier New" panose="02070309020205020404"/>
                <a:cs typeface="Courier New" panose="02070309020205020404"/>
              </a:rPr>
              <a:t>m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F()</a:t>
            </a:r>
            <a:r>
              <a:rPr lang="en-US" dirty="0" smtClean="0"/>
              <a:t> every time we add a new financial instrument</a:t>
            </a:r>
            <a:endParaRPr lang="en-US" dirty="0" smtClean="0"/>
          </a:p>
          <a:p>
            <a:r>
              <a:rPr lang="en-US" dirty="0" smtClean="0"/>
              <a:t>Potential refactoring: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9BBB59"/>
                </a:solidFill>
              </a:rPr>
              <a:t>Extract class</a:t>
            </a:r>
            <a:endParaRPr lang="en-US" b="1" dirty="0">
              <a:solidFill>
                <a:srgbClr val="9BBB5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062133" y="4724506"/>
            <a:ext cx="2624667" cy="1748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Shotgun Surgery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Opposite of divergent change</a:t>
            </a:r>
            <a:endParaRPr lang="en-US" dirty="0" smtClean="0"/>
          </a:p>
          <a:p>
            <a:r>
              <a:rPr lang="en-US" dirty="0" smtClean="0"/>
              <a:t>One change alters many classes; constantly making lots of little changes to a lot of different classes</a:t>
            </a:r>
            <a:endParaRPr lang="en-US" dirty="0" smtClean="0"/>
          </a:p>
          <a:p>
            <a:pPr lvl="1"/>
            <a:r>
              <a:rPr lang="en-US" dirty="0" smtClean="0"/>
              <a:t>It’s easy to miss an important change</a:t>
            </a:r>
            <a:endParaRPr lang="en-US" dirty="0" smtClean="0"/>
          </a:p>
          <a:p>
            <a:r>
              <a:rPr lang="en-US" dirty="0" smtClean="0"/>
              <a:t>Special case:</a:t>
            </a:r>
            <a:endParaRPr lang="en-US" dirty="0" smtClean="0"/>
          </a:p>
          <a:p>
            <a:pPr lvl="1"/>
            <a:r>
              <a:rPr lang="en-US" dirty="0" smtClean="0"/>
              <a:t>Parallel inheritance hierarchies – every time you</a:t>
            </a:r>
            <a:br>
              <a:rPr lang="en-US" dirty="0" smtClean="0"/>
            </a:br>
            <a:r>
              <a:rPr lang="en-US" dirty="0" smtClean="0"/>
              <a:t>make a subclass of one class, you have to make</a:t>
            </a:r>
            <a:br>
              <a:rPr lang="en-US" dirty="0" smtClean="0"/>
            </a:br>
            <a:r>
              <a:rPr lang="en-US" dirty="0" smtClean="0"/>
              <a:t>a subclass of another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Move method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4"/>
                </a:solidFill>
              </a:rPr>
              <a:t>Move field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Inline class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3687" y="3191934"/>
            <a:ext cx="2192626" cy="3285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method is, or will be, using or used by more features of a class other than the class within which it is defined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Well, then, move it. Create a new method with a similar body in the class it uses most. Turn the old method into a simple delegation or remove it altogether.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Method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3867" y="2087034"/>
            <a:ext cx="2133600" cy="326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2895600"/>
            <a:ext cx="1612900" cy="105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0" y="2074334"/>
            <a:ext cx="2146300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Method (another)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978" y="1397001"/>
            <a:ext cx="5168900" cy="334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3429000"/>
            <a:ext cx="5359400" cy="332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Envy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method in a class seems more interest in some other class’s internals than its own</a:t>
            </a:r>
            <a:endParaRPr lang="en-US" dirty="0" smtClean="0"/>
          </a:p>
          <a:p>
            <a:pPr lvl="1"/>
            <a:r>
              <a:rPr lang="en-US" dirty="0" smtClean="0"/>
              <a:t>The most common target of the envy is data</a:t>
            </a:r>
            <a:endParaRPr lang="en-US" dirty="0" smtClean="0"/>
          </a:p>
          <a:p>
            <a:pPr lvl="1"/>
            <a:r>
              <a:rPr lang="en-US" dirty="0" smtClean="0"/>
              <a:t>E.g., a class repeatedly calls getter and setter methods on some other class</a:t>
            </a:r>
            <a:endParaRPr lang="en-US" dirty="0" smtClean="0"/>
          </a:p>
          <a:p>
            <a:r>
              <a:rPr lang="en-US" dirty="0"/>
              <a:t>[Strategy pattern is an exception]</a:t>
            </a:r>
            <a:endParaRPr lang="en-US" dirty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79646"/>
                </a:solidFill>
              </a:rPr>
              <a:t>Extract method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Move method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3"/>
                </a:solidFill>
              </a:rPr>
              <a:t>Move field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858000" y="3915834"/>
            <a:ext cx="17780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Bunches of data that hang around together should be made into their own object</a:t>
            </a:r>
            <a:endParaRPr lang="en-US" dirty="0" smtClean="0"/>
          </a:p>
          <a:p>
            <a:pPr lvl="1"/>
            <a:r>
              <a:rPr lang="en-US" dirty="0" smtClean="0"/>
              <a:t>Fields in several classes, parameters that are always chained together, etc.</a:t>
            </a:r>
            <a:endParaRPr lang="en-US" dirty="0" smtClean="0"/>
          </a:p>
          <a:p>
            <a:pPr lvl="1"/>
            <a:r>
              <a:rPr lang="en-US" dirty="0" smtClean="0"/>
              <a:t>Ask yourself the question: are the others sensible when one is removed?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9BBB59"/>
                </a:solidFill>
              </a:rPr>
              <a:t>Extract class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Preserve whole object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Introduce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parameter object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3383" y="4343400"/>
            <a:ext cx="142240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Obsession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Old-timers are reluctant to use small objects for money, strings, intervals, etc.</a:t>
            </a:r>
            <a:endParaRPr lang="en-US" dirty="0" smtClean="0"/>
          </a:p>
          <a:p>
            <a:r>
              <a:rPr lang="en-US" dirty="0" smtClean="0"/>
              <a:t>Instead result in an over-emphasis on primitive objects (e.g., strings, arrays, integers, etc.)</a:t>
            </a:r>
            <a:endParaRPr lang="en-US" dirty="0" smtClean="0"/>
          </a:p>
          <a:p>
            <a:r>
              <a:rPr lang="en-US" dirty="0" smtClean="0"/>
              <a:t>Classes generally provide a simpler and more natural way to directly model things than primitives do</a:t>
            </a:r>
            <a:endParaRPr lang="en-US" dirty="0" smtClean="0"/>
          </a:p>
          <a:p>
            <a:pPr lvl="1"/>
            <a:r>
              <a:rPr lang="en-US" dirty="0" smtClean="0"/>
              <a:t>Higher level abstractions clarify code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4F81BD"/>
                </a:solidFill>
              </a:rPr>
              <a:t>Replace data value(s) with object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b="1" dirty="0" smtClean="0">
                <a:solidFill>
                  <a:schemeClr val="accent2"/>
                </a:solidFill>
              </a:rPr>
              <a:t>Replace type code with class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rgbClr val="F79646"/>
                </a:solidFill>
              </a:rPr>
              <a:t>Replace type code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with state/strategy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201" y="4168917"/>
            <a:ext cx="1208137" cy="2308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Code Smells and 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/>
                </a:solidFill>
              </a:rPr>
              <a:t>Code smells</a:t>
            </a:r>
            <a:endParaRPr lang="en-US" b="1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Indicative of bad software design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List of bad </a:t>
            </a:r>
            <a:r>
              <a:rPr lang="en-US" dirty="0"/>
              <a:t>smells: </a:t>
            </a:r>
            <a:br>
              <a:rPr lang="en-US" dirty="0" smtClean="0"/>
            </a:br>
            <a:r>
              <a:rPr lang="en-US" dirty="0" smtClean="0">
                <a:hlinkClick r:id="rId1"/>
              </a:rPr>
              <a:t>http</a:t>
            </a:r>
            <a:r>
              <a:rPr lang="en-US" dirty="0">
                <a:hlinkClick r:id="rId1"/>
              </a:rPr>
              <a:t>://blog.codinghorror.com/code-smells</a:t>
            </a:r>
            <a:r>
              <a:rPr lang="en-US" dirty="0" smtClean="0">
                <a:hlinkClick r:id="rId1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Useful “catalog” of </a:t>
            </a:r>
            <a:r>
              <a:rPr lang="en-US" dirty="0" err="1" smtClean="0"/>
              <a:t>refactorings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hlinkClick r:id="rId2"/>
              </a:rPr>
              <a:t>http://www.refactoring.com/catalog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Mapping of smells to </a:t>
            </a:r>
            <a:r>
              <a:rPr lang="en-US" dirty="0" err="1" smtClean="0"/>
              <a:t>refactorings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hlinkClick r:id="rId3"/>
              </a:rPr>
              <a:t>http://www.industriallogic.com/wp-content/uploads/2005/09/</a:t>
            </a:r>
            <a:r>
              <a:rPr lang="en-US" dirty="0" smtClean="0">
                <a:hlinkClick r:id="rId3"/>
              </a:rPr>
              <a:t>smellstorefactorings.pdf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333" y="1388541"/>
            <a:ext cx="2593861" cy="3681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Data Value with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a data item that needs additional data or behavior</a:t>
            </a:r>
            <a:endParaRPr lang="en-US" dirty="0" smtClean="0"/>
          </a:p>
          <a:p>
            <a:pPr lvl="1"/>
            <a:r>
              <a:rPr lang="en-US" dirty="0" smtClean="0"/>
              <a:t>Really, try not to start with primitives and add more and more primitives that are conceptually (but not concretely) linked</a:t>
            </a:r>
            <a:endParaRPr lang="en-US" dirty="0" smtClean="0"/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Instead, turn the data item into an object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Replace Data Value with Object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2489" y="1910648"/>
            <a:ext cx="2082800" cy="138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78" y="3294948"/>
            <a:ext cx="63373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Type Code with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class has a (numeric) type code that does not affect its behavior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Replace the number with a new class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Replace Type Code with Class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978" y="2534355"/>
            <a:ext cx="2120900" cy="217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4" y="2857500"/>
            <a:ext cx="15240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349022"/>
            <a:ext cx="2425700" cy="497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Replace Type with Class: Code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5867" y="1524000"/>
            <a:ext cx="4635500" cy="492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 dirty="0"/>
              <a:t>Replace Type with Class: Code </a:t>
            </a:r>
            <a:r>
              <a:rPr lang="en-US" sz="3100" dirty="0" smtClean="0"/>
              <a:t>Examples (cont.)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145" y="1442155"/>
            <a:ext cx="6324600" cy="515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Replace Type with Class: Code Examples (cont.)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9470" y="1385631"/>
            <a:ext cx="7203114" cy="50167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class Person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public static final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O =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BloodGroup.O.getCode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public static final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A =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BloodGroup.A.getCode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public static final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B =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BloodGroup.B.getCode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public static final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AB =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BloodGroup.AB.getCode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private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_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public Person (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     _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=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BloodGroup.code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public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getBloodGroup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     return _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bloodGroup.getCode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public void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setBloodGroup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arg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     _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=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BloodGroup.code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(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arg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Replace Type with Class: Code Examples (cont.)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2906" y="1385631"/>
            <a:ext cx="4955904" cy="280076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class Person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...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public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getBloodGroup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     return _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bloodGroup.getCode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pPr lvl="1"/>
            <a:r>
              <a:rPr lang="en-US" sz="16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public </a:t>
            </a:r>
            <a:r>
              <a:rPr lang="en-US" sz="1600" b="1" dirty="0" err="1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getBloodGroup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() {</a:t>
            </a:r>
            <a:endParaRPr lang="en-US" sz="1600" b="1" dirty="0">
              <a:solidFill>
                <a:schemeClr val="accent2"/>
              </a:solidFill>
              <a:latin typeface="Courier New" panose="02070309020205020404"/>
              <a:cs typeface="Courier New" panose="02070309020205020404"/>
            </a:endParaRPr>
          </a:p>
          <a:p>
            <a:pPr lvl="1"/>
            <a:r>
              <a:rPr lang="en-US" sz="16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    </a:t>
            </a:r>
            <a:r>
              <a:rPr lang="en-US" sz="1600" b="1" dirty="0" smtClean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return 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_</a:t>
            </a:r>
            <a:r>
              <a:rPr lang="en-US" sz="1600" b="1" dirty="0" err="1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;</a:t>
            </a:r>
            <a:endParaRPr lang="en-US" sz="1600" b="1" dirty="0">
              <a:solidFill>
                <a:schemeClr val="accent2"/>
              </a:solidFill>
              <a:latin typeface="Courier New" panose="02070309020205020404"/>
              <a:cs typeface="Courier New" panose="02070309020205020404"/>
            </a:endParaRPr>
          </a:p>
          <a:p>
            <a:pPr lvl="1"/>
            <a:r>
              <a:rPr lang="en-US" sz="1600" b="1" dirty="0" smtClean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lang="en-US" sz="1600" b="1" dirty="0" smtClean="0">
              <a:solidFill>
                <a:schemeClr val="accent2"/>
              </a:solidFill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9015" y="2092803"/>
            <a:ext cx="6341199" cy="28315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class Person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...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public Person (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     _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=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BloodGroup.code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400" b="1" dirty="0" smtClean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 </a:t>
            </a:r>
            <a:endParaRPr lang="en-US" sz="1400" b="1" dirty="0">
              <a:solidFill>
                <a:srgbClr val="C0504D"/>
              </a:solidFill>
              <a:latin typeface="Courier New" panose="02070309020205020404"/>
              <a:cs typeface="Courier New" panose="02070309020205020404"/>
            </a:endParaRPr>
          </a:p>
          <a:p>
            <a:pPr lvl="1"/>
            <a:r>
              <a:rPr lang="en-US" sz="1600" b="1" dirty="0" smtClean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public </a:t>
            </a:r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Person (</a:t>
            </a:r>
            <a:r>
              <a:rPr lang="en-US" sz="1600" b="1" dirty="0" err="1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err="1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 ) {</a:t>
            </a:r>
            <a:endParaRPr lang="en-US" sz="1600" b="1" dirty="0">
              <a:solidFill>
                <a:srgbClr val="C0504D"/>
              </a:solidFill>
              <a:latin typeface="Courier New" panose="02070309020205020404"/>
              <a:cs typeface="Courier New" panose="02070309020205020404"/>
            </a:endParaRPr>
          </a:p>
          <a:p>
            <a:pPr lvl="1"/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    _</a:t>
            </a:r>
            <a:r>
              <a:rPr lang="en-US" sz="1600" b="1" dirty="0" err="1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 = </a:t>
            </a:r>
            <a:r>
              <a:rPr lang="en-US" sz="1600" b="1" dirty="0" err="1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;</a:t>
            </a:r>
            <a:endParaRPr lang="en-US" sz="1600" b="1" dirty="0">
              <a:solidFill>
                <a:srgbClr val="C0504D"/>
              </a:solidFill>
              <a:latin typeface="Courier New" panose="02070309020205020404"/>
              <a:cs typeface="Courier New" panose="02070309020205020404"/>
            </a:endParaRPr>
          </a:p>
          <a:p>
            <a:pPr lvl="1"/>
            <a:r>
              <a:rPr lang="en-US" sz="1600" b="1" dirty="0" smtClean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lang="en-US" sz="1600" b="1" dirty="0" smtClean="0">
              <a:solidFill>
                <a:srgbClr val="C0504D"/>
              </a:solidFill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8335" y="3164956"/>
            <a:ext cx="5940949" cy="2769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class Person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...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public void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setBloodGroup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arg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     _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=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BloodGroup.code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(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arg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   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400" b="1" dirty="0" smtClean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 </a:t>
            </a:r>
            <a:endParaRPr lang="en-US" sz="1400" b="1" dirty="0">
              <a:solidFill>
                <a:srgbClr val="C0504D"/>
              </a:solidFill>
              <a:latin typeface="Courier New" panose="02070309020205020404"/>
              <a:cs typeface="Courier New" panose="02070309020205020404"/>
            </a:endParaRPr>
          </a:p>
          <a:p>
            <a:pPr lvl="1"/>
            <a:r>
              <a:rPr lang="en-US" sz="1600" b="1" dirty="0" smtClean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public </a:t>
            </a:r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void </a:t>
            </a:r>
            <a:r>
              <a:rPr lang="en-US" sz="1600" b="1" dirty="0" err="1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setBloodGroup</a:t>
            </a:r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1600" b="1" dirty="0" err="1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err="1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arg</a:t>
            </a:r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) {</a:t>
            </a:r>
            <a:endParaRPr lang="en-US" sz="1600" b="1" dirty="0">
              <a:solidFill>
                <a:srgbClr val="C0504D"/>
              </a:solidFill>
              <a:latin typeface="Courier New" panose="02070309020205020404"/>
              <a:cs typeface="Courier New" panose="02070309020205020404"/>
            </a:endParaRPr>
          </a:p>
          <a:p>
            <a:pPr lvl="1"/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  </a:t>
            </a:r>
            <a:r>
              <a:rPr lang="en-US" sz="1600" b="1" dirty="0" smtClean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  _</a:t>
            </a:r>
            <a:r>
              <a:rPr lang="en-US" sz="1600" b="1" dirty="0" err="1" smtClean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bloodGroup</a:t>
            </a:r>
            <a:r>
              <a:rPr lang="en-US" sz="1600" b="1" dirty="0" smtClean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= </a:t>
            </a:r>
            <a:r>
              <a:rPr lang="en-US" sz="1600" b="1" dirty="0" err="1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arg</a:t>
            </a:r>
            <a:r>
              <a:rPr lang="en-US" sz="1600" b="1" dirty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;</a:t>
            </a:r>
            <a:endParaRPr lang="en-US" sz="1600" b="1" dirty="0">
              <a:solidFill>
                <a:srgbClr val="C0504D"/>
              </a:solidFill>
              <a:latin typeface="Courier New" panose="02070309020205020404"/>
              <a:cs typeface="Courier New" panose="02070309020205020404"/>
            </a:endParaRPr>
          </a:p>
          <a:p>
            <a:pPr lvl="1"/>
            <a:r>
              <a:rPr lang="en-US" sz="1600" b="1" dirty="0" smtClean="0">
                <a:solidFill>
                  <a:srgbClr val="C0504D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lang="en-US" sz="1600" b="1" dirty="0" smtClean="0">
              <a:solidFill>
                <a:srgbClr val="C0504D"/>
              </a:solidFill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Replace Type with Class: Code Examples (cont.)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15" y="1651575"/>
            <a:ext cx="7645400" cy="63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617915" y="1651575"/>
            <a:ext cx="7645400" cy="635000"/>
            <a:chOff x="617915" y="1651575"/>
            <a:chExt cx="7645400" cy="6350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17915" y="1651575"/>
              <a:ext cx="7645400" cy="63500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617915" y="1651575"/>
              <a:ext cx="7645400" cy="63500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54" y="2129667"/>
            <a:ext cx="7696200" cy="63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47167"/>
            <a:ext cx="5969000" cy="3568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457200" y="2558053"/>
            <a:ext cx="5969000" cy="3568700"/>
            <a:chOff x="617915" y="1651575"/>
            <a:chExt cx="7645400" cy="6350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17915" y="1651575"/>
              <a:ext cx="7645400" cy="63500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17915" y="1651575"/>
              <a:ext cx="7645400" cy="63500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dirty="0">
                <a:sym typeface="+mn-ea"/>
              </a:rPr>
              <a:t>Replace Type with Class: Code Examples (cont.)</a:t>
            </a:r>
            <a:br>
              <a:rPr 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zh-CN"/>
              <a:t>Now class “person” is like...</a:t>
            </a:r>
            <a:endParaRPr lang="en-US" altLang="zh-CN"/>
          </a:p>
          <a:p>
            <a:r>
              <a:rPr lang="en-US" altLang="zh-CN"/>
              <a:t>   </a:t>
            </a:r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class person...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 public int getBloodGroupCode(){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     return _bloodGroup.getCode();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 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public BloodGroup getBloodGroup(){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     return _bloodGroup;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public Person (BloodGroup bloodGroup){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     _bloodGroup = bloodGroup;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public boid setBloodGroup(BloodGroup arg){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    _bloodGroup = arg;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     }</a:t>
            </a:r>
            <a:endParaRPr lang="en-US" altLang="zh-CN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Refactorings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book is basically a catalog of common refactoring patterns</a:t>
            </a:r>
            <a:endParaRPr lang="en-US" dirty="0" smtClean="0"/>
          </a:p>
          <a:p>
            <a:pPr lvl="1"/>
            <a:r>
              <a:rPr lang="en-US" dirty="0" smtClean="0"/>
              <a:t>Each includes a name, summary, motivation, mechanics, and examples</a:t>
            </a:r>
            <a:endParaRPr lang="en-US" dirty="0" smtClean="0"/>
          </a:p>
          <a:p>
            <a:r>
              <a:rPr lang="en-US" dirty="0" smtClean="0"/>
              <a:t>Not formal (they can’t be, since determining program equivalence is </a:t>
            </a:r>
            <a:r>
              <a:rPr lang="en-US" dirty="0" err="1" smtClean="0"/>
              <a:t>undecidable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Similar in nature to design patterns</a:t>
            </a:r>
            <a:endParaRPr lang="en-US" dirty="0" smtClean="0"/>
          </a:p>
          <a:p>
            <a:pPr lvl="1"/>
            <a:r>
              <a:rPr lang="en-US" dirty="0" smtClean="0"/>
              <a:t>Defining a shared vocabulary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dirty="0">
                <a:sym typeface="+mn-ea"/>
              </a:rPr>
              <a:t>Replace Type with Class: Code Examples (cont.)</a:t>
            </a:r>
            <a:br>
              <a:rPr 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/>
              <a:t>Any more improvements for class “BloodGroup”?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Replace Type Code with State/Strategy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a type code that affects the behavior of the class, but you cannot use </a:t>
            </a:r>
            <a:r>
              <a:rPr lang="en-US" dirty="0" err="1" smtClean="0"/>
              <a:t>subclassing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Replace the type code with a state/strategy object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0" y="2527300"/>
            <a:ext cx="1104900" cy="153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 dirty="0" smtClean="0"/>
              <a:t>Replace Type Code with State/Strategy Example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399823"/>
            <a:ext cx="2070100" cy="157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3924300"/>
            <a:ext cx="6007100" cy="293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 dirty="0"/>
              <a:t>Replace Type Code with State/Strategy Example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0834" y="1509401"/>
            <a:ext cx="6587461" cy="415498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class Employee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private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EmployeeType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type;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private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float salary;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private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float commission;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.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..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public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void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setEmployeeType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EmployeeType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type)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this.type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= type;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public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float salary()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return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salary;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.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..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public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float pay()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return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type.pay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(this);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2784" y="3164681"/>
            <a:ext cx="5309980" cy="3416320"/>
          </a:xfrm>
          <a:prstGeom prst="rect">
            <a:avLst/>
          </a:prstGeom>
          <a:solidFill>
            <a:srgbClr val="F2F2F2"/>
          </a:solidFill>
          <a:ln w="381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class </a:t>
            </a:r>
            <a:r>
              <a:rPr lang="en-US" b="1" dirty="0">
                <a:latin typeface="Courier New" panose="02070309020205020404"/>
                <a:cs typeface="Courier New" panose="02070309020205020404"/>
              </a:rPr>
              <a:t>Engineer extends </a:t>
            </a:r>
            <a:r>
              <a:rPr lang="en-US" b="1" dirty="0" err="1">
                <a:latin typeface="Courier New" panose="02070309020205020404"/>
                <a:cs typeface="Courier New" panose="02070309020205020404"/>
              </a:rPr>
              <a:t>EmployeeType</a:t>
            </a:r>
            <a:r>
              <a:rPr lang="en-US" b="1" dirty="0">
                <a:latin typeface="Courier New" panose="02070309020205020404"/>
                <a:cs typeface="Courier New" panose="02070309020205020404"/>
              </a:rPr>
              <a:t> {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  float </a:t>
            </a:r>
            <a:r>
              <a:rPr lang="en-US" b="1" dirty="0">
                <a:latin typeface="Courier New" panose="02070309020205020404"/>
                <a:cs typeface="Courier New" panose="02070309020205020404"/>
              </a:rPr>
              <a:t>pay(Employee employee) {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      return </a:t>
            </a:r>
            <a:r>
              <a:rPr lang="en-US" b="1" dirty="0" err="1">
                <a:latin typeface="Courier New" panose="02070309020205020404"/>
                <a:cs typeface="Courier New" panose="02070309020205020404"/>
              </a:rPr>
              <a:t>employee.salary</a:t>
            </a:r>
            <a:r>
              <a:rPr lang="en-US" b="1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  }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>
                <a:latin typeface="Courier New" panose="02070309020205020404"/>
                <a:cs typeface="Courier New" panose="02070309020205020404"/>
              </a:rPr>
              <a:t> 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>
                <a:latin typeface="Courier New" panose="02070309020205020404"/>
                <a:cs typeface="Courier New" panose="02070309020205020404"/>
              </a:rPr>
              <a:t>class Salesman extends </a:t>
            </a:r>
            <a:r>
              <a:rPr lang="en-US" b="1" dirty="0" err="1">
                <a:latin typeface="Courier New" panose="02070309020205020404"/>
                <a:cs typeface="Courier New" panose="02070309020205020404"/>
              </a:rPr>
              <a:t>EmployeeType</a:t>
            </a:r>
            <a:r>
              <a:rPr lang="en-US" b="1" dirty="0">
                <a:latin typeface="Courier New" panose="02070309020205020404"/>
                <a:cs typeface="Courier New" panose="02070309020205020404"/>
              </a:rPr>
              <a:t> {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  float </a:t>
            </a:r>
            <a:r>
              <a:rPr lang="en-US" b="1" dirty="0">
                <a:latin typeface="Courier New" panose="02070309020205020404"/>
                <a:cs typeface="Courier New" panose="02070309020205020404"/>
              </a:rPr>
              <a:t>pay(Employee employee) {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      return </a:t>
            </a:r>
            <a:r>
              <a:rPr lang="en-US" b="1" dirty="0" err="1">
                <a:latin typeface="Courier New" panose="02070309020205020404"/>
                <a:cs typeface="Courier New" panose="02070309020205020404"/>
              </a:rPr>
              <a:t>employee.salary</a:t>
            </a:r>
            <a:r>
              <a:rPr lang="en-US" b="1" dirty="0">
                <a:latin typeface="Courier New" panose="02070309020205020404"/>
                <a:cs typeface="Courier New" panose="02070309020205020404"/>
              </a:rPr>
              <a:t>() + 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           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employee.commission</a:t>
            </a:r>
            <a:r>
              <a:rPr lang="en-US" b="1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  }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b="1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 dirty="0"/>
              <a:t>Replace Type Code with State/Strategy Example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0834" y="1509401"/>
            <a:ext cx="6587461" cy="415498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class Employee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private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EmployeeType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type;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private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float salary;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private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float commission;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.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..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public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void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setEmployeeType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EmployeeType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type)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this.type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= type;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public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float salary()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return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salary;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.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..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public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float pay()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return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type.pay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(this);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2784" y="3164681"/>
            <a:ext cx="5356154" cy="3539430"/>
          </a:xfrm>
          <a:prstGeom prst="rect">
            <a:avLst/>
          </a:prstGeom>
          <a:solidFill>
            <a:srgbClr val="F2F2F2"/>
          </a:solidFill>
          <a:ln w="381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enum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EmployeeType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ENGINEER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float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pay(Employee employee)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    return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employee.salary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}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,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SALESMAN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float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pay(Employee employee) {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    return </a:t>
            </a:r>
            <a:r>
              <a:rPr lang="en-US" sz="1600" b="1" dirty="0" err="1">
                <a:latin typeface="Courier New" panose="02070309020205020404"/>
                <a:cs typeface="Courier New" panose="02070309020205020404"/>
              </a:rPr>
              <a:t>employee.salary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() + 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         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employee.commission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    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}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abstract </a:t>
            </a: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float pay(Employee employee);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  <a:p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1600" b="1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Ugh.</a:t>
            </a:r>
            <a:endParaRPr lang="en-US" dirty="0" smtClean="0"/>
          </a:p>
          <a:p>
            <a:r>
              <a:rPr lang="en-US" dirty="0" smtClean="0"/>
              <a:t>Switch statements often end up duplicated across the system</a:t>
            </a:r>
            <a:endParaRPr lang="en-US" dirty="0" smtClean="0"/>
          </a:p>
          <a:p>
            <a:r>
              <a:rPr lang="en-US" dirty="0" smtClean="0"/>
              <a:t>Indicative of lack of OO style and underuse of polymorphism</a:t>
            </a:r>
            <a:endParaRPr lang="en-US" dirty="0" smtClean="0"/>
          </a:p>
          <a:p>
            <a:r>
              <a:rPr lang="en-US" dirty="0" smtClean="0"/>
              <a:t>Special case: a conditional that chooses different behavior based on the type of an object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/>
              <a:t>r</a:t>
            </a:r>
            <a:r>
              <a:rPr lang="en-US" dirty="0" err="1" smtClean="0"/>
              <a:t>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C0504D"/>
                </a:solidFill>
              </a:rPr>
              <a:t>Extract method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Move meth</a:t>
            </a:r>
            <a:r>
              <a:rPr lang="en-US" b="1" dirty="0" smtClean="0">
                <a:solidFill>
                  <a:srgbClr val="4F81BD"/>
                </a:solidFill>
              </a:rPr>
              <a:t>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Replace </a:t>
            </a:r>
            <a:br>
              <a:rPr lang="en-US" b="1" dirty="0" smtClean="0">
                <a:solidFill>
                  <a:schemeClr val="accent6"/>
                </a:solidFill>
              </a:rPr>
            </a:br>
            <a:r>
              <a:rPr lang="en-US" b="1" dirty="0" smtClean="0">
                <a:solidFill>
                  <a:schemeClr val="accent6"/>
                </a:solidFill>
              </a:rPr>
              <a:t>type code with subclasses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4"/>
                </a:solidFill>
              </a:rPr>
              <a:t>Replace type </a:t>
            </a:r>
            <a:br>
              <a:rPr lang="en-US" b="1" dirty="0" smtClean="0">
                <a:solidFill>
                  <a:schemeClr val="accent4"/>
                </a:solidFill>
              </a:rPr>
            </a:br>
            <a:r>
              <a:rPr lang="en-US" b="1" dirty="0" smtClean="0">
                <a:solidFill>
                  <a:schemeClr val="accent4"/>
                </a:solidFill>
              </a:rPr>
              <a:t>code with state/stra</a:t>
            </a:r>
            <a:r>
              <a:rPr lang="en-US" b="1" dirty="0" smtClean="0">
                <a:solidFill>
                  <a:srgbClr val="8064A2"/>
                </a:solidFill>
              </a:rPr>
              <a:t>tegy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3"/>
                </a:solidFill>
              </a:rPr>
              <a:t>Replace </a:t>
            </a:r>
            <a:br>
              <a:rPr lang="en-US" b="1" dirty="0" smtClean="0">
                <a:solidFill>
                  <a:schemeClr val="accent3"/>
                </a:solidFill>
              </a:rPr>
            </a:br>
            <a:r>
              <a:rPr lang="en-US" b="1" dirty="0" smtClean="0">
                <a:solidFill>
                  <a:schemeClr val="accent3"/>
                </a:solidFill>
              </a:rPr>
              <a:t>conditional with polymorphism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2443" y="4254499"/>
            <a:ext cx="2275114" cy="2328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Replace Conditional with Polymorphism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a condition that chooses different behavior depending on the type of object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Move each leg of the conditional to an overriding method in a subclass</a:t>
            </a:r>
            <a:endParaRPr lang="en-US" i="1" dirty="0" smtClean="0"/>
          </a:p>
          <a:p>
            <a:pPr lvl="1"/>
            <a:r>
              <a:rPr lang="en-US" dirty="0" smtClean="0"/>
              <a:t>Make the original method abstract (why?)</a:t>
            </a:r>
            <a:endParaRPr lang="en-US" dirty="0" smtClean="0"/>
          </a:p>
          <a:p>
            <a:pPr lvl="2"/>
            <a:r>
              <a:rPr lang="en-US" dirty="0" smtClean="0"/>
              <a:t>Otherwise, you’re introducing an instance of the </a:t>
            </a:r>
            <a:r>
              <a:rPr lang="en-US" b="1" dirty="0" smtClean="0"/>
              <a:t>Refused Request </a:t>
            </a:r>
            <a:r>
              <a:rPr lang="en-US" dirty="0" smtClean="0"/>
              <a:t>smell… coming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208754">
            <a:off x="2205650" y="4039330"/>
            <a:ext cx="1181100" cy="15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 dirty="0" smtClean="0"/>
              <a:t>Replace Conditional with Polymorphism Example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6692900" cy="252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758" y="3316575"/>
            <a:ext cx="5050567" cy="2960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class costs something to maintain and understand</a:t>
            </a:r>
            <a:endParaRPr lang="en-US" dirty="0" smtClean="0"/>
          </a:p>
          <a:p>
            <a:pPr lvl="1"/>
            <a:r>
              <a:rPr lang="en-US" dirty="0" smtClean="0"/>
              <a:t>We don’t often intentionally make lazy classes, but it can commonly result from downsizing or adding things speculatively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Collapse hierarchy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accent3"/>
                </a:solidFill>
              </a:rPr>
              <a:t>I</a:t>
            </a:r>
            <a:r>
              <a:rPr lang="en-US" b="1" dirty="0" smtClean="0">
                <a:solidFill>
                  <a:schemeClr val="accent3"/>
                </a:solidFill>
              </a:rPr>
              <a:t>nline class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386230" y="5148892"/>
            <a:ext cx="2467540" cy="1392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Collapse Hierarchy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488440" y="2167255"/>
            <a:ext cx="1856740" cy="85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Employee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8440" y="4556760"/>
            <a:ext cx="1856740" cy="85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Salesman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11165" y="3268345"/>
            <a:ext cx="1856740" cy="85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Employee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699510" y="3506470"/>
            <a:ext cx="1477010" cy="617220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上箭头 8"/>
          <p:cNvSpPr/>
          <p:nvPr/>
        </p:nvSpPr>
        <p:spPr>
          <a:xfrm>
            <a:off x="2059940" y="3021965"/>
            <a:ext cx="713105" cy="1534795"/>
          </a:xfrm>
          <a:prstGeom prst="upArrow">
            <a:avLst>
              <a:gd name="adj1" fmla="val 0"/>
              <a:gd name="adj2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Examples of Code Smells</a:t>
            </a:r>
            <a:endParaRPr lang="en-US" sz="4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associated </a:t>
            </a:r>
            <a:r>
              <a:rPr lang="en-US" dirty="0" err="1" smtClean="0"/>
              <a:t>refactorings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Speculative Generality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sometimes create hooks and special cases to handle things that aren’t required</a:t>
            </a:r>
            <a:endParaRPr lang="en-US" dirty="0" smtClean="0"/>
          </a:p>
          <a:p>
            <a:pPr lvl="1"/>
            <a:r>
              <a:rPr lang="en-US" dirty="0" smtClean="0"/>
              <a:t>E.g., “we might need a method to do X some day”</a:t>
            </a:r>
            <a:endParaRPr lang="en-US" dirty="0" smtClean="0"/>
          </a:p>
          <a:p>
            <a:pPr lvl="1"/>
            <a:r>
              <a:rPr lang="en-US" dirty="0" smtClean="0"/>
              <a:t>This is evident when you have generic or abstract code that is not actually needed (at least not yet)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9BBB59"/>
                </a:solidFill>
              </a:rPr>
              <a:t>Collapse hierarchy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Rename method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4"/>
                </a:solidFill>
              </a:rPr>
              <a:t>Remove parameter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Inline class</a:t>
            </a:r>
            <a:endParaRPr lang="en-US" b="1" dirty="0" smtClean="0">
              <a:solidFill>
                <a:schemeClr val="accent6"/>
              </a:solidFill>
            </a:endParaRP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6966622" y="4562222"/>
            <a:ext cx="1851046" cy="1987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Inline class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108075" y="2042160"/>
            <a:ext cx="2392680" cy="5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Person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1250" y="2548890"/>
            <a:ext cx="2389505" cy="5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chemeClr val="tx1"/>
                </a:solidFill>
              </a:rPr>
              <a:t>name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06170" y="3063875"/>
            <a:ext cx="2394585" cy="5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getTelephoneNumber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46065" y="1913255"/>
            <a:ext cx="2392680" cy="5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TelephoneNumber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49240" y="2419985"/>
            <a:ext cx="2389505" cy="75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chemeClr val="tx1"/>
                </a:solidFill>
              </a:rPr>
              <a:t>areacode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number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44160" y="3182620"/>
            <a:ext cx="2394585" cy="5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getTelephoneNumber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stCxn id="6" idx="3"/>
            <a:endCxn id="9" idx="1"/>
          </p:cNvCxnSpPr>
          <p:nvPr/>
        </p:nvCxnSpPr>
        <p:spPr>
          <a:xfrm flipV="1">
            <a:off x="3500755" y="2799715"/>
            <a:ext cx="1848485" cy="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899660" y="2936240"/>
            <a:ext cx="444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3595370" y="2046605"/>
            <a:ext cx="193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officeTelephone</a:t>
            </a:r>
            <a:endParaRPr lang="en-US" altLang="zh-CN"/>
          </a:p>
        </p:txBody>
      </p:sp>
      <p:sp>
        <p:nvSpPr>
          <p:cNvPr id="14" name="下箭头 13"/>
          <p:cNvSpPr/>
          <p:nvPr/>
        </p:nvSpPr>
        <p:spPr>
          <a:xfrm>
            <a:off x="4173855" y="3304540"/>
            <a:ext cx="725805" cy="1317625"/>
          </a:xfrm>
          <a:prstGeom prst="down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340100" y="4876800"/>
            <a:ext cx="2392680" cy="5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Person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3275" y="5383530"/>
            <a:ext cx="2389505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chemeClr val="tx1"/>
                </a:solidFill>
              </a:rPr>
              <a:t>name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areacode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number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38195" y="6242050"/>
            <a:ext cx="2394585" cy="5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getTelephoneNumber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inclusion of an instance variable that is only set in some instances</a:t>
            </a:r>
            <a:endParaRPr lang="en-US" dirty="0" smtClean="0"/>
          </a:p>
          <a:p>
            <a:r>
              <a:rPr lang="en-US" dirty="0" smtClean="0"/>
              <a:t>The rest of the time, the field is empty or (worse) contains irrelevant data</a:t>
            </a:r>
            <a:endParaRPr lang="en-US" dirty="0" smtClean="0"/>
          </a:p>
          <a:p>
            <a:pPr lvl="1"/>
            <a:r>
              <a:rPr lang="en-US" dirty="0" smtClean="0"/>
              <a:t>This hampers understandability and can lead to accidental errors based on context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79646"/>
                </a:solidFill>
              </a:rPr>
              <a:t>Extract class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/>
                </a:solidFill>
              </a:rPr>
              <a:t>Introduce null object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1500" y="4597034"/>
            <a:ext cx="1585300" cy="1879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Null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repeated checks for a null values</a:t>
            </a:r>
            <a:endParaRPr lang="en-US" dirty="0" smtClean="0"/>
          </a:p>
          <a:p>
            <a:pPr lvl="1"/>
            <a:r>
              <a:rPr lang="en-US" dirty="0" smtClean="0"/>
              <a:t>Ugh. It’s ugly and hard to read.</a:t>
            </a:r>
            <a:endParaRPr lang="en-US" dirty="0" smtClean="0"/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So replace the null value with a null object!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Null Object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6520" y="1524000"/>
            <a:ext cx="47879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528" y="2209800"/>
            <a:ext cx="1193800" cy="157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08" y="3776894"/>
            <a:ext cx="1814472" cy="2944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Chains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Occur when you see a long line of method calls or temporary variables to get some data</a:t>
            </a:r>
            <a:endParaRPr lang="en-US" dirty="0" smtClean="0"/>
          </a:p>
          <a:p>
            <a:pPr lvl="1"/>
            <a:r>
              <a:rPr lang="en-US" dirty="0" smtClean="0"/>
              <a:t>E.g., long string of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getThis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().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getThat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().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getSomething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endParaRPr lang="en-US" dirty="0" smtClean="0">
              <a:latin typeface="Courier New" panose="02070309020205020404"/>
              <a:cs typeface="Courier New" panose="02070309020205020404"/>
            </a:endParaRPr>
          </a:p>
          <a:p>
            <a:r>
              <a:rPr lang="en-US" dirty="0" smtClean="0"/>
              <a:t>Makes the code dependent on the algorithm for navigating the relationships between components</a:t>
            </a:r>
            <a:endParaRPr lang="en-US" dirty="0" smtClean="0"/>
          </a:p>
          <a:p>
            <a:pPr lvl="1"/>
            <a:r>
              <a:rPr lang="en-US" dirty="0" smtClean="0"/>
              <a:t>Failure to shelter outside objects from the implementation details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1F497D"/>
                </a:solidFill>
              </a:rPr>
              <a:t>Hide delegate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Extract method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3"/>
                </a:solidFill>
              </a:rPr>
              <a:t>Move method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9608" y="4962538"/>
            <a:ext cx="1932753" cy="1631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Hide Delegate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client is calling a delegate class of an object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Create methods on the server to hide the delegate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Hide Delegate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53" y="2177878"/>
            <a:ext cx="5880100" cy="336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73" y="1239098"/>
            <a:ext cx="1879600" cy="467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Some codes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class person{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 Department _department;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 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 public Department getDepartment(){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     return _department;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 public void setDepartment(Department arg){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     _department = arg;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Some codes (continued.)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class Department {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private String _chargeCode;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private Person _manager;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public Department (Person manager){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    _manager = manager;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}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public Person getManager(){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    return _manager;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   }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1800">
                <a:latin typeface="Courier New" panose="02070309020205020404" charset="0"/>
                <a:cs typeface="Courier New" panose="02070309020205020404" charset="0"/>
              </a:rPr>
              <a:t>...</a:t>
            </a:r>
            <a:endParaRPr lang="en-US" altLang="zh-CN" sz="180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#1: Duplicated Code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77883"/>
          </a:xfrm>
        </p:spPr>
        <p:txBody>
          <a:bodyPr>
            <a:normAutofit/>
          </a:bodyPr>
          <a:lstStyle/>
          <a:p>
            <a:r>
              <a:rPr lang="en-US" dirty="0" smtClean="0"/>
              <a:t>You’ve done this before</a:t>
            </a:r>
            <a:endParaRPr lang="en-US" dirty="0" smtClean="0"/>
          </a:p>
          <a:p>
            <a:r>
              <a:rPr lang="en-US" dirty="0" smtClean="0"/>
              <a:t>You know it’s bad</a:t>
            </a:r>
            <a:endParaRPr lang="en-US" dirty="0" smtClean="0"/>
          </a:p>
          <a:p>
            <a:r>
              <a:rPr lang="en-US" dirty="0" smtClean="0"/>
              <a:t>Examples</a:t>
            </a:r>
            <a:endParaRPr lang="en-US" dirty="0" smtClean="0"/>
          </a:p>
          <a:p>
            <a:pPr lvl="1"/>
            <a:r>
              <a:rPr lang="en-US" dirty="0" smtClean="0"/>
              <a:t>Same expression in two methods in the same class</a:t>
            </a:r>
            <a:endParaRPr lang="en-US" dirty="0" smtClean="0"/>
          </a:p>
          <a:p>
            <a:pPr lvl="1"/>
            <a:r>
              <a:rPr lang="en-US" dirty="0" smtClean="0"/>
              <a:t>Same expression in two methods in sibling classes</a:t>
            </a:r>
            <a:endParaRPr lang="en-US" dirty="0" smtClean="0"/>
          </a:p>
          <a:p>
            <a:pPr lvl="1"/>
            <a:r>
              <a:rPr lang="en-US" dirty="0" smtClean="0"/>
              <a:t>Same expression in two unrelated classes</a:t>
            </a:r>
            <a:endParaRPr lang="en-US" dirty="0" smtClean="0"/>
          </a:p>
          <a:p>
            <a:r>
              <a:rPr lang="en-US" dirty="0" smtClean="0"/>
              <a:t>Explicit and subtle duplication</a:t>
            </a:r>
            <a:endParaRPr lang="en-US" dirty="0" smtClean="0"/>
          </a:p>
          <a:p>
            <a:pPr lvl="1"/>
            <a:r>
              <a:rPr lang="en-US" dirty="0" smtClean="0"/>
              <a:t>E.g., identical code (explicit) vs. structures </a:t>
            </a:r>
            <a:br>
              <a:rPr lang="en-US" dirty="0" smtClean="0"/>
            </a:br>
            <a:r>
              <a:rPr lang="en-US" dirty="0" smtClean="0"/>
              <a:t>or processing steps that appear different but </a:t>
            </a:r>
            <a:br>
              <a:rPr lang="en-US" dirty="0" smtClean="0"/>
            </a:br>
            <a:r>
              <a:rPr lang="en-US" dirty="0" smtClean="0"/>
              <a:t>are essentially the same (subtle)</a:t>
            </a:r>
            <a:endParaRPr lang="en-US" dirty="0" smtClean="0"/>
          </a:p>
          <a:p>
            <a:r>
              <a:rPr lang="en-US" dirty="0" smtClean="0"/>
              <a:t>Potential useful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3"/>
                </a:solidFill>
              </a:rPr>
              <a:t>Extract method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Extract class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Template </a:t>
            </a:r>
            <a:br>
              <a:rPr lang="en-US" b="1" dirty="0" smtClean="0">
                <a:solidFill>
                  <a:schemeClr val="accent6"/>
                </a:solidFill>
              </a:rPr>
            </a:br>
            <a:r>
              <a:rPr lang="en-US" b="1" dirty="0" smtClean="0">
                <a:solidFill>
                  <a:schemeClr val="accent6"/>
                </a:solidFill>
              </a:rPr>
              <a:t>method pattern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4"/>
                </a:solidFill>
              </a:rPr>
              <a:t>Strategy pattern</a:t>
            </a:r>
            <a:endParaRPr lang="en-US" b="1" dirty="0" smtClean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246812" y="4847166"/>
            <a:ext cx="2746376" cy="1830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Some codes (continued.)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If you want  to obtain a manager:</a:t>
            </a:r>
            <a:endParaRPr lang="en-US" altLang="zh-CN"/>
          </a:p>
          <a:p>
            <a:r>
              <a:rPr lang="en-US" altLang="zh-CN"/>
              <a:t>    manager = john.getDepartment().getManager();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modification:</a:t>
            </a:r>
            <a:endParaRPr lang="en-US" altLang="zh-CN"/>
          </a:p>
          <a:p>
            <a:r>
              <a:rPr lang="en-US" altLang="zh-CN"/>
              <a:t>    public Person getManager(){</a:t>
            </a:r>
            <a:endParaRPr lang="en-US" altLang="zh-CN"/>
          </a:p>
          <a:p>
            <a:r>
              <a:rPr lang="en-US" altLang="zh-CN"/>
              <a:t>        return _department.getManager();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 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Delegation is good, and that’s why we make objects</a:t>
            </a:r>
            <a:endParaRPr lang="en-US" dirty="0" smtClean="0"/>
          </a:p>
          <a:p>
            <a:r>
              <a:rPr lang="en-US" dirty="0" smtClean="0"/>
              <a:t>But sometimes, we end up with a design that all an object is doing is passing along calls to another object</a:t>
            </a:r>
            <a:endParaRPr lang="en-US" dirty="0" smtClean="0"/>
          </a:p>
          <a:p>
            <a:pPr lvl="1"/>
            <a:r>
              <a:rPr lang="en-US" dirty="0" smtClean="0"/>
              <a:t>For no apparent reason (e.g., an Adapter would be an exception)</a:t>
            </a:r>
            <a:endParaRPr lang="en-US" dirty="0" smtClean="0"/>
          </a:p>
          <a:p>
            <a:r>
              <a:rPr lang="en-US" dirty="0" smtClean="0"/>
              <a:t>There is a fine line between information hiding and delegation overhead.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9BBB59"/>
                </a:solidFill>
              </a:rPr>
              <a:t>Remove middle man </a:t>
            </a:r>
            <a:r>
              <a:rPr lang="en-US" dirty="0" smtClean="0"/>
              <a:t>(duh!), </a:t>
            </a:r>
            <a:r>
              <a:rPr lang="en-US" b="1" dirty="0" smtClean="0">
                <a:solidFill>
                  <a:schemeClr val="accent2"/>
                </a:solidFill>
              </a:rPr>
              <a:t>Inline method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Replace delegation with inheritance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3144" y="5003950"/>
            <a:ext cx="1593656" cy="1593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Middleman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class is doing too much simple delegation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Get the client to call the delegate directly</a:t>
            </a:r>
            <a:endParaRPr lang="en-US" i="1" dirty="0" smtClean="0"/>
          </a:p>
          <a:p>
            <a:pPr lvl="1"/>
            <a:r>
              <a:rPr lang="en-US" dirty="0" smtClean="0"/>
              <a:t>This is the exact dual for </a:t>
            </a:r>
            <a:r>
              <a:rPr lang="en-US" b="1" dirty="0" smtClean="0"/>
              <a:t>Hide Delegate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Middleman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53" y="2177878"/>
            <a:ext cx="5880100" cy="336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73" y="1239098"/>
            <a:ext cx="1879600" cy="467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61220" y="2647777"/>
            <a:ext cx="1193800" cy="157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method’s body is just as clear as its name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So put the method’s body into the body of its callers and remove the method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Method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0" y="1524000"/>
            <a:ext cx="45339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3160306"/>
            <a:ext cx="11303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760506"/>
            <a:ext cx="5029200" cy="10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Inappropriate Intimacy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sometimes end up delving too much into each others’ private methods and fields</a:t>
            </a:r>
            <a:endParaRPr lang="en-US" dirty="0" smtClean="0"/>
          </a:p>
          <a:p>
            <a:r>
              <a:rPr lang="en-US" dirty="0" smtClean="0"/>
              <a:t>Related: </a:t>
            </a:r>
            <a:r>
              <a:rPr lang="en-US" i="1" dirty="0" smtClean="0"/>
              <a:t>Data Class</a:t>
            </a:r>
            <a:r>
              <a:rPr lang="en-US" dirty="0" smtClean="0"/>
              <a:t> – classes that have fields and getters and setters but nothing else</a:t>
            </a:r>
            <a:endParaRPr lang="en-US" dirty="0" smtClean="0"/>
          </a:p>
          <a:p>
            <a:pPr lvl="1"/>
            <a:r>
              <a:rPr lang="en-US" dirty="0" smtClean="0"/>
              <a:t>Almost assuredly being manipulated in far too much detail by others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79646"/>
                </a:solidFill>
              </a:rPr>
              <a:t>Move method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4"/>
                </a:solidFill>
              </a:rPr>
              <a:t>Move field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Change bidirectional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association to unidirectional association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b="1" dirty="0" smtClean="0">
                <a:solidFill>
                  <a:schemeClr val="accent3"/>
                </a:solidFill>
              </a:rPr>
              <a:t>Extract clas</a:t>
            </a:r>
            <a:r>
              <a:rPr lang="en-US" b="1" dirty="0" smtClean="0">
                <a:solidFill>
                  <a:srgbClr val="9BBB59"/>
                </a:solidFill>
              </a:rPr>
              <a:t>s</a:t>
            </a:r>
            <a:r>
              <a:rPr lang="en-US" dirty="0" smtClean="0"/>
              <a:t> (if classes do in fact have common </a:t>
            </a:r>
            <a:br>
              <a:rPr lang="en-US" dirty="0" smtClean="0"/>
            </a:br>
            <a:r>
              <a:rPr lang="en-US" dirty="0" smtClean="0"/>
              <a:t>interests), </a:t>
            </a:r>
            <a:r>
              <a:rPr lang="en-US" b="1" dirty="0" smtClean="0">
                <a:solidFill>
                  <a:schemeClr val="accent2"/>
                </a:solidFill>
              </a:rPr>
              <a:t>Hide deleg</a:t>
            </a:r>
            <a:r>
              <a:rPr lang="en-US" b="1" dirty="0" smtClean="0">
                <a:solidFill>
                  <a:srgbClr val="C0504D"/>
                </a:solidFill>
              </a:rPr>
              <a:t>ate</a:t>
            </a:r>
            <a:r>
              <a:rPr lang="en-US" dirty="0" smtClean="0"/>
              <a:t> (allow another class to </a:t>
            </a:r>
            <a:br>
              <a:rPr lang="en-US" dirty="0" smtClean="0"/>
            </a:br>
            <a:r>
              <a:rPr lang="en-US" dirty="0" smtClean="0"/>
              <a:t>act as a go-between), </a:t>
            </a:r>
            <a:r>
              <a:rPr lang="en-US" b="1" dirty="0" smtClean="0">
                <a:solidFill>
                  <a:srgbClr val="1F497D"/>
                </a:solidFill>
              </a:rPr>
              <a:t>Encapsulate collection </a:t>
            </a:r>
            <a:r>
              <a:rPr lang="en-US" dirty="0" smtClean="0"/>
              <a:t>(for </a:t>
            </a:r>
            <a:br>
              <a:rPr lang="en-US" dirty="0" smtClean="0"/>
            </a:br>
            <a:r>
              <a:rPr lang="en-US" dirty="0" smtClean="0"/>
              <a:t>Data Class)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8026" y="4514472"/>
            <a:ext cx="1928774" cy="1962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Change Bidirectional Association to Unidirectional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a two-way association but one class no longer needs access to the other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So drop the unneeded end of the association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Change Bidirectional Association to Unidirectional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0" y="1665464"/>
            <a:ext cx="5854700" cy="100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654300"/>
            <a:ext cx="1130300" cy="154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4203700"/>
            <a:ext cx="5816600" cy="105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Encapsulate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method returns a collection</a:t>
            </a:r>
            <a:endParaRPr lang="en-US" dirty="0" smtClean="0"/>
          </a:p>
          <a:p>
            <a:pPr lvl="1"/>
            <a:r>
              <a:rPr lang="en-US" dirty="0" smtClean="0"/>
              <a:t>This can be confusing because it may seem to the caller that he can make changes to the collection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Make it return a read-only view and provide add/remove methods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Applies when you have a code fragment inside some code blocks where the lines of code should always be grouped together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Turn the fragment into a method whose name explains the purpose of the block of code</a:t>
            </a:r>
            <a:endParaRPr lang="en-US" i="1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Encapsulate Collection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6" y="2705100"/>
            <a:ext cx="2082800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48" y="2832100"/>
            <a:ext cx="15748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31" y="2654300"/>
            <a:ext cx="3060700" cy="153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Alternative Classes with Different Interfaces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can be completely different on the outside but end up being the same internally</a:t>
            </a:r>
            <a:endParaRPr lang="en-US" dirty="0" smtClean="0"/>
          </a:p>
          <a:p>
            <a:r>
              <a:rPr lang="en-US" dirty="0" smtClean="0"/>
              <a:t>Basically, you should find the similarities in the two classes, the refactor them to share a common interface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C0504D"/>
                </a:solidFill>
              </a:rPr>
              <a:t>Extract superclass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/>
                </a:solidFill>
              </a:rPr>
              <a:t>Unify interfaces with adapter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5386" y="5051646"/>
            <a:ext cx="2138029" cy="1425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Refused Bequest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Happens when you inherit code you don’t want</a:t>
            </a:r>
            <a:endParaRPr lang="en-US" dirty="0" smtClean="0"/>
          </a:p>
          <a:p>
            <a:pPr lvl="1"/>
            <a:r>
              <a:rPr lang="en-US" dirty="0" smtClean="0"/>
              <a:t>i.e., a child class uses very little of the functionality of some parent (base) class</a:t>
            </a:r>
            <a:endParaRPr lang="en-US" dirty="0" smtClean="0"/>
          </a:p>
          <a:p>
            <a:r>
              <a:rPr lang="en-US" dirty="0" smtClean="0"/>
              <a:t>The worst (strongest smell) here is when the child </a:t>
            </a:r>
            <a:r>
              <a:rPr lang="en-US" dirty="0" err="1" smtClean="0"/>
              <a:t>reimplements</a:t>
            </a:r>
            <a:r>
              <a:rPr lang="en-US" dirty="0" smtClean="0"/>
              <a:t> the behavior from the parent class</a:t>
            </a:r>
            <a:endParaRPr lang="en-US" dirty="0" smtClean="0"/>
          </a:p>
          <a:p>
            <a:r>
              <a:rPr lang="en-US" dirty="0" smtClean="0"/>
              <a:t>Potential </a:t>
            </a:r>
            <a:r>
              <a:rPr lang="en-US" dirty="0" err="1" smtClean="0"/>
              <a:t>refactorings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Push down field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4"/>
                </a:solidFill>
              </a:rPr>
              <a:t>Push down method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6"/>
                </a:solidFill>
              </a:rPr>
              <a:t>Replace inheritance with delegation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2665" y="4684888"/>
            <a:ext cx="1926167" cy="1926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Inheritance with Delegation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subclass uses only part of a superclass’s interface or does not want to inherit data</a:t>
            </a:r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/>
              <a:t>Create a field for the superclass, adjust methods to delegate to the superclass, and remove the </a:t>
            </a:r>
            <a:r>
              <a:rPr lang="en-US" i="1" dirty="0" err="1" smtClean="0"/>
              <a:t>subclassing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 smtClean="0"/>
              <a:t>Replace Inheritance with Delegation Example</a:t>
            </a:r>
            <a:endParaRPr lang="en-US" sz="3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6516" y="1341327"/>
            <a:ext cx="2095500" cy="311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452827"/>
            <a:ext cx="58547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678" y="2991558"/>
            <a:ext cx="1092200" cy="151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Method Refactoring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468967"/>
            <a:ext cx="7899400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98433"/>
            <a:ext cx="79121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0</TotalTime>
  <Words>19489</Words>
  <Application>WPS Presentation</Application>
  <PresentationFormat>全屏显示(4:3)</PresentationFormat>
  <Paragraphs>904</Paragraphs>
  <Slides>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4" baseType="lpstr">
      <vt:lpstr>Arial</vt:lpstr>
      <vt:lpstr>宋体</vt:lpstr>
      <vt:lpstr>Wingdings</vt:lpstr>
      <vt:lpstr>微软雅黑</vt:lpstr>
      <vt:lpstr>Arial Unicode MS</vt:lpstr>
      <vt:lpstr>Calibri</vt:lpstr>
      <vt:lpstr>Courier New</vt:lpstr>
      <vt:lpstr>Courier New</vt:lpstr>
      <vt:lpstr>Clarity</vt:lpstr>
      <vt:lpstr>Refactoring</vt:lpstr>
      <vt:lpstr>What is Refactoring?</vt:lpstr>
      <vt:lpstr>Why Refactor?</vt:lpstr>
      <vt:lpstr>Bad Code Smells and Refactoring</vt:lpstr>
      <vt:lpstr>Refactorings</vt:lpstr>
      <vt:lpstr>Examples of Code Smells</vt:lpstr>
      <vt:lpstr>#1: Duplicated Code</vt:lpstr>
      <vt:lpstr>Extract Method</vt:lpstr>
      <vt:lpstr>Extract Method Refactoring Example</vt:lpstr>
      <vt:lpstr>Extract Class</vt:lpstr>
      <vt:lpstr>Extract Class Example</vt:lpstr>
      <vt:lpstr>Some codes</vt:lpstr>
      <vt:lpstr>Some codes (continued.)</vt:lpstr>
      <vt:lpstr>Template Method Pattern</vt:lpstr>
      <vt:lpstr>Style Smells</vt:lpstr>
      <vt:lpstr>Long Method</vt:lpstr>
      <vt:lpstr>Large Class</vt:lpstr>
      <vt:lpstr>Long Parameter List</vt:lpstr>
      <vt:lpstr>Replace Parameter with Method</vt:lpstr>
      <vt:lpstr>Replace Parameter with Method Example</vt:lpstr>
      <vt:lpstr>Some codes (originally)</vt:lpstr>
      <vt:lpstr>Some codes (originally)</vt:lpstr>
      <vt:lpstr>Some codes (Initial modification)</vt:lpstr>
      <vt:lpstr>Some codes (a little further)</vt:lpstr>
      <vt:lpstr>Some codes (Now what do we have)</vt:lpstr>
      <vt:lpstr>Some codes (Something is not necessary)</vt:lpstr>
      <vt:lpstr>Some codes (final version)</vt:lpstr>
      <vt:lpstr>Introduce Parameter Object</vt:lpstr>
      <vt:lpstr>Introduce Parameter Object Example</vt:lpstr>
      <vt:lpstr>Preserve Whole Object</vt:lpstr>
      <vt:lpstr>Preserve Whole Object Example</vt:lpstr>
      <vt:lpstr>Divergent Change</vt:lpstr>
      <vt:lpstr>Shotgun Surgery</vt:lpstr>
      <vt:lpstr>Move Method</vt:lpstr>
      <vt:lpstr>Move Method Example</vt:lpstr>
      <vt:lpstr>Move Method (another) Example</vt:lpstr>
      <vt:lpstr>Feature Envy</vt:lpstr>
      <vt:lpstr>Data Clumps</vt:lpstr>
      <vt:lpstr>Primitive Obsession</vt:lpstr>
      <vt:lpstr>Replace Data Value with Object</vt:lpstr>
      <vt:lpstr>Replace Data Value with Object Example</vt:lpstr>
      <vt:lpstr>Replace Type Code with Class</vt:lpstr>
      <vt:lpstr>Replace Type Code with Class Example</vt:lpstr>
      <vt:lpstr>Replace Type with Class: Code Examples</vt:lpstr>
      <vt:lpstr>Replace Type with Class: Code Examples (cont.)</vt:lpstr>
      <vt:lpstr>Replace Type with Class: Code Examples (cont.)</vt:lpstr>
      <vt:lpstr>Replace Type with Class: Code Examples (cont.)</vt:lpstr>
      <vt:lpstr>Replace Type with Class: Code Examples (cont.)</vt:lpstr>
      <vt:lpstr>Replace Type with Class: Code Examples (cont.) </vt:lpstr>
      <vt:lpstr>Replace Type with Class: Code Examples (cont.) </vt:lpstr>
      <vt:lpstr>Replace Type Code with State/Strategy</vt:lpstr>
      <vt:lpstr>Replace Type Code with State/Strategy Example</vt:lpstr>
      <vt:lpstr>Replace Type Code with State/Strategy Example</vt:lpstr>
      <vt:lpstr>Replace Type Code with State/Strategy Example</vt:lpstr>
      <vt:lpstr>Switch statements</vt:lpstr>
      <vt:lpstr>Replace Conditional with Polymorphism</vt:lpstr>
      <vt:lpstr>Replace Conditional with Polymorphism Example</vt:lpstr>
      <vt:lpstr>Lazy Class</vt:lpstr>
      <vt:lpstr>Collapse Hierarchy</vt:lpstr>
      <vt:lpstr>Speculative Generality</vt:lpstr>
      <vt:lpstr>Inline class </vt:lpstr>
      <vt:lpstr>Temporary Field</vt:lpstr>
      <vt:lpstr>Introduce Null Object</vt:lpstr>
      <vt:lpstr>Introduce Null Object Example</vt:lpstr>
      <vt:lpstr>Message Chains</vt:lpstr>
      <vt:lpstr>Hide Delegate</vt:lpstr>
      <vt:lpstr>Hide Delegate Example</vt:lpstr>
      <vt:lpstr>Some codes</vt:lpstr>
      <vt:lpstr>Some codes (continued.)</vt:lpstr>
      <vt:lpstr>Some codes (continued.)</vt:lpstr>
      <vt:lpstr>Middle Man</vt:lpstr>
      <vt:lpstr>Remove Middleman</vt:lpstr>
      <vt:lpstr>Remove Middleman Example</vt:lpstr>
      <vt:lpstr>Inline Method</vt:lpstr>
      <vt:lpstr>Inline Method Example</vt:lpstr>
      <vt:lpstr>Inappropriate Intimacy</vt:lpstr>
      <vt:lpstr>Change Bidirectional Association to Unidirectional</vt:lpstr>
      <vt:lpstr>Change Bidirectional Association to Unidirectional</vt:lpstr>
      <vt:lpstr>Encapsulate Collection</vt:lpstr>
      <vt:lpstr>Encapsulate Collection Example</vt:lpstr>
      <vt:lpstr>Alternative Classes with Different Interfaces</vt:lpstr>
      <vt:lpstr>Refused Bequest</vt:lpstr>
      <vt:lpstr>Replace Inheritance with Delegation</vt:lpstr>
      <vt:lpstr>Replace Inheritance with Delegation Example</vt:lpstr>
      <vt:lpstr>Questions?</vt:lpstr>
    </vt:vector>
  </TitlesOfParts>
  <Company>The University of Texas at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Julien</dc:creator>
  <cp:lastModifiedBy>lab604</cp:lastModifiedBy>
  <cp:revision>339</cp:revision>
  <cp:lastPrinted>2014-03-17T03:07:00Z</cp:lastPrinted>
  <dcterms:created xsi:type="dcterms:W3CDTF">2014-01-02T17:08:00Z</dcterms:created>
  <dcterms:modified xsi:type="dcterms:W3CDTF">2022-12-14T13:49:39Z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1033-11.2.0.11417</vt:lpwstr>
  </property>
  <property fmtid="{D5CDD505-2E9C-101B-9397-08002B2CF9AE}" pid="3" name="ICV">
    <vt:lpwstr>8C847E80C3744585BDB746010DE94A20</vt:lpwstr>
  </property>
</Properties>
</file>